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</p:sldIdLst>
  <p:sldSz cx="15122525" cy="10693400"/>
  <p:notesSz cx="9926638" cy="14355763"/>
  <p:defaultTextStyle>
    <a:defPPr>
      <a:defRPr lang="fr-FR"/>
    </a:defPPr>
    <a:lvl1pPr marL="0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564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5128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693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50257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821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5385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949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900513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E800"/>
    <a:srgbClr val="292A82"/>
    <a:srgbClr val="3FB5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9" autoAdjust="0"/>
    <p:restoredTop sz="99838" autoAdjust="0"/>
  </p:normalViewPr>
  <p:slideViewPr>
    <p:cSldViewPr snapToGrid="0">
      <p:cViewPr>
        <p:scale>
          <a:sx n="66" d="100"/>
          <a:sy n="66" d="100"/>
        </p:scale>
        <p:origin x="-1848" y="-414"/>
      </p:cViewPr>
      <p:guideLst>
        <p:guide orient="horz" pos="3368"/>
        <p:guide pos="47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190" y="1750055"/>
            <a:ext cx="12854146" cy="3722887"/>
          </a:xfrm>
        </p:spPr>
        <p:txBody>
          <a:bodyPr anchor="b"/>
          <a:lstStyle>
            <a:lvl1pPr algn="ctr">
              <a:defRPr sz="97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0316" y="5616512"/>
            <a:ext cx="11341894" cy="2581762"/>
          </a:xfrm>
        </p:spPr>
        <p:txBody>
          <a:bodyPr/>
          <a:lstStyle>
            <a:lvl1pPr marL="0" indent="0" algn="ctr">
              <a:buNone/>
              <a:defRPr sz="3900"/>
            </a:lvl1pPr>
            <a:lvl2pPr marL="737564" indent="0" algn="ctr">
              <a:buNone/>
              <a:defRPr sz="3200"/>
            </a:lvl2pPr>
            <a:lvl3pPr marL="1475128" indent="0" algn="ctr">
              <a:buNone/>
              <a:defRPr sz="2900"/>
            </a:lvl3pPr>
            <a:lvl4pPr marL="2212693" indent="0" algn="ctr">
              <a:buNone/>
              <a:defRPr sz="2500"/>
            </a:lvl4pPr>
            <a:lvl5pPr marL="2950257" indent="0" algn="ctr">
              <a:buNone/>
              <a:defRPr sz="2500"/>
            </a:lvl5pPr>
            <a:lvl6pPr marL="3687821" indent="0" algn="ctr">
              <a:buNone/>
              <a:defRPr sz="2500"/>
            </a:lvl6pPr>
            <a:lvl7pPr marL="4425385" indent="0" algn="ctr">
              <a:buNone/>
              <a:defRPr sz="2500"/>
            </a:lvl7pPr>
            <a:lvl8pPr marL="5162949" indent="0" algn="ctr">
              <a:buNone/>
              <a:defRPr sz="2500"/>
            </a:lvl8pPr>
            <a:lvl9pPr marL="5900513" indent="0" algn="ctr">
              <a:buNone/>
              <a:defRPr sz="25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4DB2-F245-41CD-B764-CCF2B8A8DB17}" type="datetimeFigureOut">
              <a:rPr lang="fr-FR" smtClean="0"/>
              <a:pPr/>
              <a:t>25/01/2018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08C3-385B-4453-A862-A4A3D9A84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0422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4DB2-F245-41CD-B764-CCF2B8A8DB17}" type="datetimeFigureOut">
              <a:rPr lang="fr-FR" smtClean="0"/>
              <a:pPr/>
              <a:t>25/01/2018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08C3-385B-4453-A862-A4A3D9A84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984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22059" y="569325"/>
            <a:ext cx="3260794" cy="906216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675" y="569325"/>
            <a:ext cx="9593352" cy="9062162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4DB2-F245-41CD-B764-CCF2B8A8DB17}" type="datetimeFigureOut">
              <a:rPr lang="fr-FR" smtClean="0"/>
              <a:pPr/>
              <a:t>25/01/2018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08C3-385B-4453-A862-A4A3D9A84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3799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4DB2-F245-41CD-B764-CCF2B8A8DB17}" type="datetimeFigureOut">
              <a:rPr lang="fr-FR" smtClean="0"/>
              <a:pPr/>
              <a:t>25/01/2018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08C3-385B-4453-A862-A4A3D9A84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2139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798" y="2665927"/>
            <a:ext cx="13043178" cy="4448157"/>
          </a:xfrm>
        </p:spPr>
        <p:txBody>
          <a:bodyPr anchor="b"/>
          <a:lstStyle>
            <a:lvl1pPr>
              <a:defRPr sz="97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798" y="7156165"/>
            <a:ext cx="13043178" cy="2339181"/>
          </a:xfrm>
        </p:spPr>
        <p:txBody>
          <a:bodyPr/>
          <a:lstStyle>
            <a:lvl1pPr marL="0" indent="0">
              <a:buNone/>
              <a:defRPr sz="3900">
                <a:solidFill>
                  <a:schemeClr val="tx1"/>
                </a:solidFill>
              </a:defRPr>
            </a:lvl1pPr>
            <a:lvl2pPr marL="73756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475128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21269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2950257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368782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42538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162949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590051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4DB2-F245-41CD-B764-CCF2B8A8DB17}" type="datetimeFigureOut">
              <a:rPr lang="fr-FR" smtClean="0"/>
              <a:pPr/>
              <a:t>25/01/2018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08C3-385B-4453-A862-A4A3D9A84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418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674" y="2846623"/>
            <a:ext cx="6427073" cy="678486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5778" y="2846623"/>
            <a:ext cx="6427073" cy="678486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4DB2-F245-41CD-B764-CCF2B8A8DB17}" type="datetimeFigureOut">
              <a:rPr lang="fr-FR" smtClean="0"/>
              <a:pPr/>
              <a:t>25/01/2018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08C3-385B-4453-A862-A4A3D9A84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885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643" y="569327"/>
            <a:ext cx="13043178" cy="206689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645" y="2621369"/>
            <a:ext cx="6397536" cy="1284693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64" indent="0">
              <a:buNone/>
              <a:defRPr sz="3200" b="1"/>
            </a:lvl2pPr>
            <a:lvl3pPr marL="1475128" indent="0">
              <a:buNone/>
              <a:defRPr sz="2900" b="1"/>
            </a:lvl3pPr>
            <a:lvl4pPr marL="2212693" indent="0">
              <a:buNone/>
              <a:defRPr sz="2500" b="1"/>
            </a:lvl4pPr>
            <a:lvl5pPr marL="2950257" indent="0">
              <a:buNone/>
              <a:defRPr sz="2500" b="1"/>
            </a:lvl5pPr>
            <a:lvl6pPr marL="3687821" indent="0">
              <a:buNone/>
              <a:defRPr sz="2500" b="1"/>
            </a:lvl6pPr>
            <a:lvl7pPr marL="4425385" indent="0">
              <a:buNone/>
              <a:defRPr sz="2500" b="1"/>
            </a:lvl7pPr>
            <a:lvl8pPr marL="5162949" indent="0">
              <a:buNone/>
              <a:defRPr sz="2500" b="1"/>
            </a:lvl8pPr>
            <a:lvl9pPr marL="5900513" indent="0">
              <a:buNone/>
              <a:defRPr sz="25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645" y="3906062"/>
            <a:ext cx="6397536" cy="574522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5780" y="2621369"/>
            <a:ext cx="6429042" cy="1284693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64" indent="0">
              <a:buNone/>
              <a:defRPr sz="3200" b="1"/>
            </a:lvl2pPr>
            <a:lvl3pPr marL="1475128" indent="0">
              <a:buNone/>
              <a:defRPr sz="2900" b="1"/>
            </a:lvl3pPr>
            <a:lvl4pPr marL="2212693" indent="0">
              <a:buNone/>
              <a:defRPr sz="2500" b="1"/>
            </a:lvl4pPr>
            <a:lvl5pPr marL="2950257" indent="0">
              <a:buNone/>
              <a:defRPr sz="2500" b="1"/>
            </a:lvl5pPr>
            <a:lvl6pPr marL="3687821" indent="0">
              <a:buNone/>
              <a:defRPr sz="2500" b="1"/>
            </a:lvl6pPr>
            <a:lvl7pPr marL="4425385" indent="0">
              <a:buNone/>
              <a:defRPr sz="2500" b="1"/>
            </a:lvl7pPr>
            <a:lvl8pPr marL="5162949" indent="0">
              <a:buNone/>
              <a:defRPr sz="2500" b="1"/>
            </a:lvl8pPr>
            <a:lvl9pPr marL="5900513" indent="0">
              <a:buNone/>
              <a:defRPr sz="25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5780" y="3906062"/>
            <a:ext cx="6429042" cy="574522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4DB2-F245-41CD-B764-CCF2B8A8DB17}" type="datetimeFigureOut">
              <a:rPr lang="fr-FR" smtClean="0"/>
              <a:pPr/>
              <a:t>25/01/2018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08C3-385B-4453-A862-A4A3D9A84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623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4DB2-F245-41CD-B764-CCF2B8A8DB17}" type="datetimeFigureOut">
              <a:rPr lang="fr-FR" smtClean="0"/>
              <a:pPr/>
              <a:t>25/01/2018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08C3-385B-4453-A862-A4A3D9A84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8287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4DB2-F245-41CD-B764-CCF2B8A8DB17}" type="datetimeFigureOut">
              <a:rPr lang="fr-FR" smtClean="0"/>
              <a:pPr/>
              <a:t>25/01/2018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08C3-385B-4453-A862-A4A3D9A84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3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644" y="712893"/>
            <a:ext cx="4877408" cy="2495127"/>
          </a:xfrm>
        </p:spPr>
        <p:txBody>
          <a:bodyPr anchor="b"/>
          <a:lstStyle>
            <a:lvl1pPr>
              <a:defRPr sz="5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042" y="1539654"/>
            <a:ext cx="7655778" cy="7599245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644" y="3208020"/>
            <a:ext cx="4877408" cy="5943254"/>
          </a:xfrm>
        </p:spPr>
        <p:txBody>
          <a:bodyPr/>
          <a:lstStyle>
            <a:lvl1pPr marL="0" indent="0">
              <a:buNone/>
              <a:defRPr sz="2500"/>
            </a:lvl1pPr>
            <a:lvl2pPr marL="737564" indent="0">
              <a:buNone/>
              <a:defRPr sz="2300"/>
            </a:lvl2pPr>
            <a:lvl3pPr marL="1475128" indent="0">
              <a:buNone/>
              <a:defRPr sz="2000"/>
            </a:lvl3pPr>
            <a:lvl4pPr marL="2212693" indent="0">
              <a:buNone/>
              <a:defRPr sz="1600"/>
            </a:lvl4pPr>
            <a:lvl5pPr marL="2950257" indent="0">
              <a:buNone/>
              <a:defRPr sz="1600"/>
            </a:lvl5pPr>
            <a:lvl6pPr marL="3687821" indent="0">
              <a:buNone/>
              <a:defRPr sz="1600"/>
            </a:lvl6pPr>
            <a:lvl7pPr marL="4425385" indent="0">
              <a:buNone/>
              <a:defRPr sz="1600"/>
            </a:lvl7pPr>
            <a:lvl8pPr marL="5162949" indent="0">
              <a:buNone/>
              <a:defRPr sz="1600"/>
            </a:lvl8pPr>
            <a:lvl9pPr marL="5900513" indent="0">
              <a:buNone/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4DB2-F245-41CD-B764-CCF2B8A8DB17}" type="datetimeFigureOut">
              <a:rPr lang="fr-FR" smtClean="0"/>
              <a:pPr/>
              <a:t>25/01/2018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08C3-385B-4453-A862-A4A3D9A84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6392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644" y="712893"/>
            <a:ext cx="4877408" cy="2495127"/>
          </a:xfrm>
        </p:spPr>
        <p:txBody>
          <a:bodyPr anchor="b"/>
          <a:lstStyle>
            <a:lvl1pPr>
              <a:defRPr sz="5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9042" y="1539654"/>
            <a:ext cx="7655778" cy="7599245"/>
          </a:xfrm>
        </p:spPr>
        <p:txBody>
          <a:bodyPr anchor="t"/>
          <a:lstStyle>
            <a:lvl1pPr marL="0" indent="0">
              <a:buNone/>
              <a:defRPr sz="5200"/>
            </a:lvl1pPr>
            <a:lvl2pPr marL="737564" indent="0">
              <a:buNone/>
              <a:defRPr sz="4500"/>
            </a:lvl2pPr>
            <a:lvl3pPr marL="1475128" indent="0">
              <a:buNone/>
              <a:defRPr sz="3900"/>
            </a:lvl3pPr>
            <a:lvl4pPr marL="2212693" indent="0">
              <a:buNone/>
              <a:defRPr sz="3200"/>
            </a:lvl4pPr>
            <a:lvl5pPr marL="2950257" indent="0">
              <a:buNone/>
              <a:defRPr sz="3200"/>
            </a:lvl5pPr>
            <a:lvl6pPr marL="3687821" indent="0">
              <a:buNone/>
              <a:defRPr sz="3200"/>
            </a:lvl6pPr>
            <a:lvl7pPr marL="4425385" indent="0">
              <a:buNone/>
              <a:defRPr sz="3200"/>
            </a:lvl7pPr>
            <a:lvl8pPr marL="5162949" indent="0">
              <a:buNone/>
              <a:defRPr sz="3200"/>
            </a:lvl8pPr>
            <a:lvl9pPr marL="5900513" indent="0">
              <a:buNone/>
              <a:defRPr sz="32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644" y="3208020"/>
            <a:ext cx="4877408" cy="5943254"/>
          </a:xfrm>
        </p:spPr>
        <p:txBody>
          <a:bodyPr/>
          <a:lstStyle>
            <a:lvl1pPr marL="0" indent="0">
              <a:buNone/>
              <a:defRPr sz="2500"/>
            </a:lvl1pPr>
            <a:lvl2pPr marL="737564" indent="0">
              <a:buNone/>
              <a:defRPr sz="2300"/>
            </a:lvl2pPr>
            <a:lvl3pPr marL="1475128" indent="0">
              <a:buNone/>
              <a:defRPr sz="2000"/>
            </a:lvl3pPr>
            <a:lvl4pPr marL="2212693" indent="0">
              <a:buNone/>
              <a:defRPr sz="1600"/>
            </a:lvl4pPr>
            <a:lvl5pPr marL="2950257" indent="0">
              <a:buNone/>
              <a:defRPr sz="1600"/>
            </a:lvl5pPr>
            <a:lvl6pPr marL="3687821" indent="0">
              <a:buNone/>
              <a:defRPr sz="1600"/>
            </a:lvl6pPr>
            <a:lvl7pPr marL="4425385" indent="0">
              <a:buNone/>
              <a:defRPr sz="1600"/>
            </a:lvl7pPr>
            <a:lvl8pPr marL="5162949" indent="0">
              <a:buNone/>
              <a:defRPr sz="1600"/>
            </a:lvl8pPr>
            <a:lvl9pPr marL="5900513" indent="0">
              <a:buNone/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4DB2-F245-41CD-B764-CCF2B8A8DB17}" type="datetimeFigureOut">
              <a:rPr lang="fr-FR" smtClean="0"/>
              <a:pPr/>
              <a:t>25/01/2018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08C3-385B-4453-A862-A4A3D9A84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662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674" y="569327"/>
            <a:ext cx="13043178" cy="2066896"/>
          </a:xfrm>
          <a:prstGeom prst="rect">
            <a:avLst/>
          </a:prstGeom>
        </p:spPr>
        <p:txBody>
          <a:bodyPr vert="horz" lIns="147513" tIns="73756" rIns="147513" bIns="73756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674" y="2846623"/>
            <a:ext cx="13043178" cy="6784864"/>
          </a:xfrm>
          <a:prstGeom prst="rect">
            <a:avLst/>
          </a:prstGeom>
        </p:spPr>
        <p:txBody>
          <a:bodyPr vert="horz" lIns="147513" tIns="73756" rIns="147513" bIns="73756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674" y="9911200"/>
            <a:ext cx="3402568" cy="569325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54DB2-F245-41CD-B764-CCF2B8A8DB17}" type="datetimeFigureOut">
              <a:rPr lang="fr-FR" smtClean="0"/>
              <a:pPr/>
              <a:t>25/01/2018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9337" y="9911200"/>
            <a:ext cx="5103852" cy="569325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80283" y="9911200"/>
            <a:ext cx="3402568" cy="569325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608C3-385B-4453-A862-A4A3D9A84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3021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75128" rtl="0" eaLnBrk="1" latinLnBrk="0" hangingPunct="1">
        <a:lnSpc>
          <a:spcPct val="90000"/>
        </a:lnSpc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8782" indent="-368782" algn="l" defTabSz="1475128" rtl="0" eaLnBrk="1" latinLnBrk="0" hangingPunct="1">
        <a:lnSpc>
          <a:spcPct val="90000"/>
        </a:lnSpc>
        <a:spcBef>
          <a:spcPts val="1613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106346" indent="-368782" algn="l" defTabSz="1475128" rtl="0" eaLnBrk="1" latinLnBrk="0" hangingPunct="1">
        <a:lnSpc>
          <a:spcPct val="90000"/>
        </a:lnSpc>
        <a:spcBef>
          <a:spcPts val="807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910" indent="-368782" algn="l" defTabSz="1475128" rtl="0" eaLnBrk="1" latinLnBrk="0" hangingPunct="1">
        <a:lnSpc>
          <a:spcPct val="90000"/>
        </a:lnSpc>
        <a:spcBef>
          <a:spcPts val="80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475" indent="-368782" algn="l" defTabSz="1475128" rtl="0" eaLnBrk="1" latinLnBrk="0" hangingPunct="1">
        <a:lnSpc>
          <a:spcPct val="90000"/>
        </a:lnSpc>
        <a:spcBef>
          <a:spcPts val="807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3319039" indent="-368782" algn="l" defTabSz="1475128" rtl="0" eaLnBrk="1" latinLnBrk="0" hangingPunct="1">
        <a:lnSpc>
          <a:spcPct val="90000"/>
        </a:lnSpc>
        <a:spcBef>
          <a:spcPts val="807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603" indent="-368782" algn="l" defTabSz="1475128" rtl="0" eaLnBrk="1" latinLnBrk="0" hangingPunct="1">
        <a:lnSpc>
          <a:spcPct val="90000"/>
        </a:lnSpc>
        <a:spcBef>
          <a:spcPts val="807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67" indent="-368782" algn="l" defTabSz="1475128" rtl="0" eaLnBrk="1" latinLnBrk="0" hangingPunct="1">
        <a:lnSpc>
          <a:spcPct val="90000"/>
        </a:lnSpc>
        <a:spcBef>
          <a:spcPts val="807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731" indent="-368782" algn="l" defTabSz="1475128" rtl="0" eaLnBrk="1" latinLnBrk="0" hangingPunct="1">
        <a:lnSpc>
          <a:spcPct val="90000"/>
        </a:lnSpc>
        <a:spcBef>
          <a:spcPts val="807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96" indent="-368782" algn="l" defTabSz="1475128" rtl="0" eaLnBrk="1" latinLnBrk="0" hangingPunct="1">
        <a:lnSpc>
          <a:spcPct val="90000"/>
        </a:lnSpc>
        <a:spcBef>
          <a:spcPts val="807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64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28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93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57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821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85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949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513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onorientationenligne.fr/qr/index.php" TargetMode="External"/><Relationship Id="rId5" Type="http://schemas.openxmlformats.org/officeDocument/2006/relationships/hyperlink" Target="http://www.onisep.fr/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721"/>
            <a:ext cx="6415314" cy="4604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" name="Groupe 2"/>
          <p:cNvGrpSpPr>
            <a:grpSpLocks noChangeAspect="1"/>
          </p:cNvGrpSpPr>
          <p:nvPr/>
        </p:nvGrpSpPr>
        <p:grpSpPr>
          <a:xfrm>
            <a:off x="151999" y="171384"/>
            <a:ext cx="2406809" cy="2337810"/>
            <a:chOff x="3947385" y="702466"/>
            <a:chExt cx="1660290" cy="1760340"/>
          </a:xfrm>
        </p:grpSpPr>
        <p:sp>
          <p:nvSpPr>
            <p:cNvPr id="4" name="Ellipse 3"/>
            <p:cNvSpPr/>
            <p:nvPr/>
          </p:nvSpPr>
          <p:spPr>
            <a:xfrm>
              <a:off x="4058836" y="702466"/>
              <a:ext cx="731047" cy="731047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5" name="Ellipse 4"/>
            <p:cNvSpPr/>
            <p:nvPr/>
          </p:nvSpPr>
          <p:spPr>
            <a:xfrm>
              <a:off x="5074869" y="1622977"/>
              <a:ext cx="532806" cy="53280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6" name="Ellipse 5"/>
            <p:cNvSpPr/>
            <p:nvPr/>
          </p:nvSpPr>
          <p:spPr>
            <a:xfrm>
              <a:off x="4589253" y="1864518"/>
              <a:ext cx="598288" cy="598288"/>
            </a:xfrm>
            <a:prstGeom prst="ellipse">
              <a:avLst/>
            </a:prstGeom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7" name="Ellipse 6"/>
            <p:cNvSpPr/>
            <p:nvPr/>
          </p:nvSpPr>
          <p:spPr>
            <a:xfrm>
              <a:off x="4663674" y="746519"/>
              <a:ext cx="876898" cy="876898"/>
            </a:xfrm>
            <a:prstGeom prst="ellipse">
              <a:avLst/>
            </a:prstGeom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fr-FR" sz="1400" b="1" dirty="0"/>
            </a:p>
          </p:txBody>
        </p:sp>
        <p:sp>
          <p:nvSpPr>
            <p:cNvPr id="8" name="Ellipse 7"/>
            <p:cNvSpPr/>
            <p:nvPr/>
          </p:nvSpPr>
          <p:spPr>
            <a:xfrm>
              <a:off x="3971658" y="1182596"/>
              <a:ext cx="608668" cy="608668"/>
            </a:xfrm>
            <a:prstGeom prst="ellipse">
              <a:avLst/>
            </a:prstGeom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9" name="Ellipse 8"/>
            <p:cNvSpPr/>
            <p:nvPr/>
          </p:nvSpPr>
          <p:spPr>
            <a:xfrm>
              <a:off x="4076696" y="1507925"/>
              <a:ext cx="713187" cy="713187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10" name="Ellipse 9"/>
            <p:cNvSpPr/>
            <p:nvPr/>
          </p:nvSpPr>
          <p:spPr>
            <a:xfrm>
              <a:off x="4527945" y="1218009"/>
              <a:ext cx="719138" cy="719138"/>
            </a:xfrm>
            <a:prstGeom prst="ellipse">
              <a:avLst/>
            </a:prstGeom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b="1" dirty="0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4604577" y="1362134"/>
              <a:ext cx="595142" cy="3939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</a:rPr>
                <a:t>Asnières</a:t>
              </a:r>
            </a:p>
            <a:p>
              <a:pPr algn="ctr"/>
              <a:r>
                <a:rPr lang="fr-FR" sz="1400" b="1" dirty="0">
                  <a:solidFill>
                    <a:schemeClr val="bg1"/>
                  </a:solidFill>
                </a:rPr>
                <a:t>sur Seine</a:t>
              </a: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4723746" y="999431"/>
              <a:ext cx="798697" cy="2317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</a:rPr>
                <a:t>Gennevilliers</a:t>
              </a:r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5110683" y="1767542"/>
              <a:ext cx="429228" cy="2317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</a:rPr>
                <a:t>Clichy</a:t>
              </a: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4639200" y="2015197"/>
              <a:ext cx="567276" cy="3939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</a:rPr>
                <a:t>Levallois</a:t>
              </a:r>
            </a:p>
            <a:p>
              <a:pPr algn="ctr"/>
              <a:r>
                <a:rPr lang="fr-FR" sz="1400" b="1" dirty="0">
                  <a:solidFill>
                    <a:schemeClr val="bg1"/>
                  </a:solidFill>
                </a:rPr>
                <a:t>Perret</a:t>
              </a:r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4100918" y="913527"/>
              <a:ext cx="634950" cy="2317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</a:rPr>
                <a:t>Colombes</a:t>
              </a: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4064733" y="1799552"/>
              <a:ext cx="713905" cy="2317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</a:rPr>
                <a:t>Courbevoie</a:t>
              </a: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3947385" y="1182596"/>
              <a:ext cx="634950" cy="3939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</a:rPr>
                <a:t>Bois</a:t>
              </a:r>
            </a:p>
            <a:p>
              <a:pPr algn="ctr"/>
              <a:r>
                <a:rPr lang="fr-FR" sz="1400" b="1" dirty="0">
                  <a:solidFill>
                    <a:schemeClr val="bg1"/>
                  </a:solidFill>
                </a:rPr>
                <a:t>Colombes</a:t>
              </a:r>
            </a:p>
          </p:txBody>
        </p:sp>
      </p:grpSp>
      <p:sp>
        <p:nvSpPr>
          <p:cNvPr id="18" name="ZoneTexte 17"/>
          <p:cNvSpPr txBox="1"/>
          <p:nvPr/>
        </p:nvSpPr>
        <p:spPr>
          <a:xfrm>
            <a:off x="0" y="2625730"/>
            <a:ext cx="6415314" cy="1010727"/>
          </a:xfrm>
          <a:prstGeom prst="rect">
            <a:avLst/>
          </a:prstGeom>
          <a:noFill/>
        </p:spPr>
        <p:txBody>
          <a:bodyPr wrap="square" lIns="147513" tIns="73756" rIns="147513" bIns="73756" rtlCol="0">
            <a:spAutoFit/>
          </a:bodyPr>
          <a:lstStyle/>
          <a:p>
            <a:pPr algn="ctr"/>
            <a:r>
              <a:rPr lang="fr-FR" sz="2800" b="1" i="1" dirty="0">
                <a:solidFill>
                  <a:srgbClr val="292A82"/>
                </a:solidFill>
                <a:latin typeface="+mj-lt"/>
              </a:rPr>
              <a:t>Pour vous aider dans votre choix : </a:t>
            </a:r>
            <a:endParaRPr lang="fr-FR" sz="2800" b="1" i="1" dirty="0" smtClean="0">
              <a:solidFill>
                <a:srgbClr val="292A82"/>
              </a:solidFill>
              <a:latin typeface="+mj-lt"/>
            </a:endParaRPr>
          </a:p>
          <a:p>
            <a:pPr algn="ctr"/>
            <a:r>
              <a:rPr lang="fr-FR" sz="2800" b="1" i="1" dirty="0" smtClean="0">
                <a:solidFill>
                  <a:srgbClr val="292A82"/>
                </a:solidFill>
                <a:latin typeface="+mj-lt"/>
              </a:rPr>
              <a:t>les </a:t>
            </a:r>
            <a:r>
              <a:rPr lang="fr-FR" sz="2800" b="1" i="1" dirty="0">
                <a:solidFill>
                  <a:srgbClr val="292A82"/>
                </a:solidFill>
                <a:latin typeface="+mj-lt"/>
              </a:rPr>
              <a:t>"Journées Portes Ouvertes"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558808" y="551467"/>
            <a:ext cx="385650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Que faire après la 3</a:t>
            </a:r>
            <a:r>
              <a:rPr lang="fr-FR" sz="4000" b="1" cap="all" baseline="300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ème</a:t>
            </a:r>
            <a:r>
              <a:rPr lang="fr-FR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 ?</a:t>
            </a:r>
          </a:p>
        </p:txBody>
      </p:sp>
      <p:grpSp>
        <p:nvGrpSpPr>
          <p:cNvPr id="20" name="Groupe 19"/>
          <p:cNvGrpSpPr/>
          <p:nvPr/>
        </p:nvGrpSpPr>
        <p:grpSpPr>
          <a:xfrm>
            <a:off x="6836763" y="1557495"/>
            <a:ext cx="3787114" cy="2723134"/>
            <a:chOff x="424001" y="2393011"/>
            <a:chExt cx="3787114" cy="2723134"/>
          </a:xfrm>
        </p:grpSpPr>
        <p:sp>
          <p:nvSpPr>
            <p:cNvPr id="21" name="Rectangle : coins arrondis 3"/>
            <p:cNvSpPr/>
            <p:nvPr/>
          </p:nvSpPr>
          <p:spPr>
            <a:xfrm>
              <a:off x="1620407" y="2462355"/>
              <a:ext cx="2487139" cy="81244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7513" tIns="73756" rIns="147513" bIns="73756" rtlCol="0" anchor="ctr"/>
            <a:lstStyle/>
            <a:p>
              <a:pPr algn="ctr"/>
              <a:r>
                <a:rPr lang="fr-FR" sz="1600" b="1" dirty="0"/>
                <a:t>Lycée Auguste </a:t>
              </a:r>
              <a:r>
                <a:rPr lang="fr-FR" sz="1600" b="1" dirty="0" smtClean="0"/>
                <a:t>Renoir</a:t>
              </a:r>
            </a:p>
            <a:p>
              <a:pPr>
                <a:spcBef>
                  <a:spcPts val="600"/>
                </a:spcBef>
              </a:pPr>
              <a:r>
                <a:rPr lang="fr-FR" sz="1200" dirty="0">
                  <a:solidFill>
                    <a:schemeClr val="bg1"/>
                  </a:solidFill>
                </a:rPr>
                <a:t>137, rue du Ménil</a:t>
              </a:r>
            </a:p>
            <a:p>
              <a:r>
                <a:rPr lang="fr-FR" sz="1200" dirty="0">
                  <a:solidFill>
                    <a:schemeClr val="bg1"/>
                  </a:solidFill>
                </a:rPr>
                <a:t>92600 </a:t>
              </a:r>
              <a:r>
                <a:rPr lang="fr-FR" sz="1200" b="1" dirty="0">
                  <a:solidFill>
                    <a:schemeClr val="bg1"/>
                  </a:solidFill>
                </a:rPr>
                <a:t>Asnières-sur-Seine</a:t>
              </a:r>
            </a:p>
          </p:txBody>
        </p:sp>
        <p:grpSp>
          <p:nvGrpSpPr>
            <p:cNvPr id="22" name="Groupe 21"/>
            <p:cNvGrpSpPr>
              <a:grpSpLocks noChangeAspect="1"/>
            </p:cNvGrpSpPr>
            <p:nvPr/>
          </p:nvGrpSpPr>
          <p:grpSpPr>
            <a:xfrm>
              <a:off x="622912" y="2393011"/>
              <a:ext cx="918076" cy="873687"/>
              <a:chOff x="1596571" y="1839182"/>
              <a:chExt cx="971468" cy="1011223"/>
            </a:xfrm>
          </p:grpSpPr>
          <p:sp>
            <p:nvSpPr>
              <p:cNvPr id="25" name="Rectangle à coins arrondis 24"/>
              <p:cNvSpPr/>
              <p:nvPr/>
            </p:nvSpPr>
            <p:spPr>
              <a:xfrm>
                <a:off x="1596571" y="1917266"/>
                <a:ext cx="971468" cy="933139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000"/>
              </a:p>
            </p:txBody>
          </p:sp>
          <p:sp>
            <p:nvSpPr>
              <p:cNvPr id="26" name="Organigramme : Délai 25"/>
              <p:cNvSpPr/>
              <p:nvPr/>
            </p:nvSpPr>
            <p:spPr>
              <a:xfrm rot="16200000">
                <a:off x="1961414" y="1474339"/>
                <a:ext cx="241781" cy="971468"/>
              </a:xfrm>
              <a:prstGeom prst="flowChartDelay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r>
                  <a:rPr lang="fr-FR" sz="1050" b="1" dirty="0"/>
                  <a:t>JANVIER</a:t>
                </a:r>
                <a:endParaRPr lang="fr-FR" sz="600" b="1" dirty="0"/>
              </a:p>
            </p:txBody>
          </p:sp>
          <p:sp>
            <p:nvSpPr>
              <p:cNvPr id="27" name="ZoneTexte 26"/>
              <p:cNvSpPr txBox="1">
                <a:spLocks noChangeAspect="1"/>
              </p:cNvSpPr>
              <p:nvPr/>
            </p:nvSpPr>
            <p:spPr>
              <a:xfrm>
                <a:off x="1729318" y="2042537"/>
                <a:ext cx="683919" cy="7213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2400" dirty="0" smtClean="0"/>
                  <a:t>27</a:t>
                </a:r>
                <a:endParaRPr lang="fr-FR" sz="2400" dirty="0"/>
              </a:p>
              <a:p>
                <a:pPr algn="ctr"/>
                <a:r>
                  <a:rPr lang="fr-FR" sz="1050" b="1" dirty="0"/>
                  <a:t>10h-12h</a:t>
                </a:r>
              </a:p>
            </p:txBody>
          </p:sp>
        </p:grpSp>
        <p:sp>
          <p:nvSpPr>
            <p:cNvPr id="23" name="ZoneTexte 22"/>
            <p:cNvSpPr txBox="1"/>
            <p:nvPr/>
          </p:nvSpPr>
          <p:spPr>
            <a:xfrm>
              <a:off x="622912" y="3266698"/>
              <a:ext cx="3456465" cy="184944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7513" tIns="73756" rIns="147513" bIns="73756" rtlCol="0" anchor="t" anchorCtr="0"/>
            <a:lstStyle>
              <a:defPPr>
                <a:defRPr lang="fr-FR"/>
              </a:defPPr>
              <a:lvl1pPr>
                <a:spcBef>
                  <a:spcPts val="484"/>
                </a:spcBef>
                <a:defRPr sz="1400" u="sng">
                  <a:solidFill>
                    <a:srgbClr val="292A82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marL="87313" lvl="0"/>
              <a:r>
                <a:rPr lang="fr-FR" sz="1200" dirty="0"/>
                <a:t>Diplômes préparés </a:t>
              </a:r>
              <a:r>
                <a:rPr lang="fr-FR" sz="1200" u="none" dirty="0"/>
                <a:t>:</a:t>
              </a:r>
            </a:p>
            <a:p>
              <a:pPr marL="87313" lvl="0">
                <a:spcBef>
                  <a:spcPts val="0"/>
                </a:spcBef>
              </a:pPr>
              <a:r>
                <a:rPr lang="fr-FR" sz="1200" u="none" dirty="0"/>
                <a:t>Bac ES – L – S (SVT)</a:t>
              </a:r>
            </a:p>
            <a:p>
              <a:pPr marL="87313" lvl="0">
                <a:spcBef>
                  <a:spcPts val="0"/>
                </a:spcBef>
              </a:pPr>
              <a:r>
                <a:rPr lang="fr-FR" sz="1200" u="none" dirty="0"/>
                <a:t>Bac STMG spécialités gestion et finance, système d'information de gestion</a:t>
              </a:r>
            </a:p>
            <a:p>
              <a:pPr marL="87313" lvl="0">
                <a:spcBef>
                  <a:spcPts val="300"/>
                </a:spcBef>
              </a:pPr>
              <a:r>
                <a:rPr lang="fr-FR" sz="1200" dirty="0"/>
                <a:t>Section particulière</a:t>
              </a:r>
              <a:r>
                <a:rPr lang="fr-FR" sz="1200" u="none" dirty="0"/>
                <a:t>: </a:t>
              </a:r>
              <a:r>
                <a:rPr lang="fr-FR" sz="1200" u="none" dirty="0" smtClean="0"/>
                <a:t>: section </a:t>
              </a:r>
              <a:r>
                <a:rPr lang="fr-FR" sz="1200" u="none" dirty="0"/>
                <a:t>européenne Anglais</a:t>
              </a:r>
            </a:p>
            <a:p>
              <a:pPr marL="87313" lvl="0">
                <a:spcBef>
                  <a:spcPts val="0"/>
                </a:spcBef>
              </a:pPr>
              <a:r>
                <a:rPr lang="fr-FR" sz="1200" u="none" dirty="0" smtClean="0"/>
                <a:t>LV3 Chinois, </a:t>
              </a:r>
              <a:r>
                <a:rPr lang="fr-FR" sz="1200" u="none" dirty="0" err="1" smtClean="0"/>
                <a:t>théêtre</a:t>
              </a:r>
              <a:r>
                <a:rPr lang="fr-FR" sz="1200" u="none" dirty="0" smtClean="0"/>
                <a:t> et musique</a:t>
              </a:r>
              <a:endParaRPr lang="fr-FR" sz="1200" u="none" dirty="0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424001" y="4669189"/>
              <a:ext cx="37871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FF0000"/>
                  </a:solidFill>
                </a:rPr>
                <a:t>http://</a:t>
              </a:r>
              <a:r>
                <a:rPr lang="fr-FR" sz="1400" b="1" dirty="0" smtClean="0">
                  <a:solidFill>
                    <a:srgbClr val="FF0000"/>
                  </a:solidFill>
                </a:rPr>
                <a:t>www.lyc-renoir-asnieres.ac-versailles.fr</a:t>
              </a:r>
              <a:endParaRPr lang="fr-FR" sz="1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349815" y="7453580"/>
            <a:ext cx="4048014" cy="2949534"/>
            <a:chOff x="209102" y="5550543"/>
            <a:chExt cx="4048014" cy="2949534"/>
          </a:xfrm>
        </p:grpSpPr>
        <p:sp>
          <p:nvSpPr>
            <p:cNvPr id="29" name="Rectangle : coins arrondis 3"/>
            <p:cNvSpPr/>
            <p:nvPr/>
          </p:nvSpPr>
          <p:spPr>
            <a:xfrm>
              <a:off x="1344641" y="5594241"/>
              <a:ext cx="2866474" cy="80833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73756" rIns="0" bIns="73756" rtlCol="0" anchor="ctr"/>
            <a:lstStyle/>
            <a:p>
              <a:pPr algn="ctr"/>
              <a:r>
                <a:rPr lang="fr-FR" sz="1600" b="1" dirty="0" smtClean="0"/>
                <a:t>Lycée professionnel de Prony</a:t>
              </a:r>
            </a:p>
            <a:p>
              <a:pPr marL="174625">
                <a:spcBef>
                  <a:spcPts val="300"/>
                </a:spcBef>
              </a:pPr>
              <a:r>
                <a:rPr lang="fr-FR" sz="1200" dirty="0" smtClean="0">
                  <a:solidFill>
                    <a:schemeClr val="bg1"/>
                  </a:solidFill>
                </a:rPr>
                <a:t>4</a:t>
              </a:r>
              <a:r>
                <a:rPr lang="fr-FR" sz="1200" dirty="0">
                  <a:solidFill>
                    <a:schemeClr val="bg1"/>
                  </a:solidFill>
                </a:rPr>
                <a:t>, rue de Bretagne et 7, rue du Maine</a:t>
              </a:r>
            </a:p>
            <a:p>
              <a:pPr marL="174625"/>
              <a:r>
                <a:rPr lang="fr-FR" sz="1200" dirty="0">
                  <a:solidFill>
                    <a:schemeClr val="bg1"/>
                  </a:solidFill>
                </a:rPr>
                <a:t>92600 </a:t>
              </a:r>
              <a:r>
                <a:rPr lang="fr-FR" sz="1200" b="1" dirty="0">
                  <a:solidFill>
                    <a:schemeClr val="bg1"/>
                  </a:solidFill>
                </a:rPr>
                <a:t>Asnières-sur-Seine </a:t>
              </a: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337513" y="6380687"/>
              <a:ext cx="3919603" cy="20547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7513" tIns="73756" rIns="147513" bIns="73756" rtlCol="0" anchor="t" anchorCtr="0"/>
            <a:lstStyle>
              <a:defPPr>
                <a:defRPr lang="fr-FR"/>
              </a:defPPr>
              <a:lvl1pPr>
                <a:spcBef>
                  <a:spcPts val="484"/>
                </a:spcBef>
                <a:defRPr sz="1400" u="sng">
                  <a:solidFill>
                    <a:srgbClr val="292A82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marL="87313"/>
              <a:r>
                <a:rPr lang="fr-FR" sz="1200" dirty="0"/>
                <a:t>Diplômes préparés :</a:t>
              </a:r>
            </a:p>
            <a:p>
              <a:pPr marL="87313">
                <a:spcBef>
                  <a:spcPts val="0"/>
                </a:spcBef>
              </a:pPr>
              <a:r>
                <a:rPr lang="fr-FR" sz="1200" u="none" dirty="0"/>
                <a:t>Bac Pro : Accueil + relations clients et usagers, Agencement de l'espace architectural, Commerce, Gestion-administration, Technicien d'études du </a:t>
              </a:r>
              <a:r>
                <a:rPr lang="fr-FR" sz="1200" u="none" dirty="0" smtClean="0"/>
                <a:t>bâtiment (option assistant d’architecte), </a:t>
              </a:r>
              <a:r>
                <a:rPr lang="fr-FR" sz="1200" u="none" dirty="0"/>
                <a:t>T</a:t>
              </a:r>
              <a:r>
                <a:rPr lang="fr-FR" sz="1200" u="none" dirty="0" smtClean="0"/>
                <a:t>echnicien </a:t>
              </a:r>
              <a:r>
                <a:rPr lang="fr-FR" sz="1200" u="none" dirty="0"/>
                <a:t>menuisier-agenceur</a:t>
              </a:r>
            </a:p>
            <a:p>
              <a:pPr marL="87313"/>
              <a:r>
                <a:rPr lang="fr-FR" sz="1200" u="none" dirty="0"/>
                <a:t>Brevet des métiers d'art Ebénisterie </a:t>
              </a:r>
            </a:p>
            <a:p>
              <a:pPr marL="87313"/>
              <a:r>
                <a:rPr lang="fr-FR" sz="1200" u="none" dirty="0"/>
                <a:t>CAP : Ebéniste, Employé de commerce, Employé de vente spécialisé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352027" y="8192300"/>
              <a:ext cx="38590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>
                  <a:solidFill>
                    <a:srgbClr val="FF0000"/>
                  </a:solidFill>
                </a:rPr>
                <a:t>http</a:t>
              </a:r>
              <a:r>
                <a:rPr lang="fr-FR" sz="1400" b="1" dirty="0">
                  <a:solidFill>
                    <a:srgbClr val="FF0000"/>
                  </a:solidFill>
                </a:rPr>
                <a:t>://www.lyc-prony-asnieres.ac-versailles.fr</a:t>
              </a:r>
            </a:p>
          </p:txBody>
        </p:sp>
        <p:grpSp>
          <p:nvGrpSpPr>
            <p:cNvPr id="32" name="Groupe 31"/>
            <p:cNvGrpSpPr>
              <a:grpSpLocks noChangeAspect="1"/>
            </p:cNvGrpSpPr>
            <p:nvPr/>
          </p:nvGrpSpPr>
          <p:grpSpPr>
            <a:xfrm>
              <a:off x="209102" y="5550543"/>
              <a:ext cx="1237615" cy="891268"/>
              <a:chOff x="1462912" y="1687990"/>
              <a:chExt cx="1309591" cy="1031572"/>
            </a:xfrm>
          </p:grpSpPr>
          <p:sp>
            <p:nvSpPr>
              <p:cNvPr id="33" name="Rectangle à coins arrondis 32"/>
              <p:cNvSpPr/>
              <p:nvPr/>
            </p:nvSpPr>
            <p:spPr>
              <a:xfrm>
                <a:off x="1596571" y="1850071"/>
                <a:ext cx="971468" cy="803297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000"/>
              </a:p>
            </p:txBody>
          </p:sp>
          <p:sp>
            <p:nvSpPr>
              <p:cNvPr id="34" name="Organigramme : Délai 33"/>
              <p:cNvSpPr/>
              <p:nvPr/>
            </p:nvSpPr>
            <p:spPr>
              <a:xfrm rot="16200000">
                <a:off x="1961415" y="1323146"/>
                <a:ext cx="241780" cy="971468"/>
              </a:xfrm>
              <a:prstGeom prst="flowChartDelay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r>
                  <a:rPr lang="fr-FR" sz="1050" b="1" dirty="0" smtClean="0"/>
                  <a:t>Février</a:t>
                </a:r>
                <a:endParaRPr lang="fr-FR" sz="600" b="1" dirty="0"/>
              </a:p>
            </p:txBody>
          </p:sp>
          <p:sp>
            <p:nvSpPr>
              <p:cNvPr id="35" name="ZoneTexte 34"/>
              <p:cNvSpPr txBox="1">
                <a:spLocks noChangeAspect="1"/>
              </p:cNvSpPr>
              <p:nvPr/>
            </p:nvSpPr>
            <p:spPr>
              <a:xfrm>
                <a:off x="1462912" y="1998202"/>
                <a:ext cx="1309591" cy="721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dirty="0" smtClean="0"/>
                  <a:t>2 / 3</a:t>
                </a:r>
                <a:endParaRPr lang="fr-FR" sz="2400" dirty="0"/>
              </a:p>
              <a:p>
                <a:pPr algn="ctr"/>
                <a:endParaRPr lang="fr-FR" sz="1050" b="1" dirty="0"/>
              </a:p>
            </p:txBody>
          </p:sp>
        </p:grpSp>
      </p:grpSp>
      <p:grpSp>
        <p:nvGrpSpPr>
          <p:cNvPr id="36" name="Groupe 35"/>
          <p:cNvGrpSpPr/>
          <p:nvPr/>
        </p:nvGrpSpPr>
        <p:grpSpPr>
          <a:xfrm>
            <a:off x="10602860" y="1513953"/>
            <a:ext cx="4117089" cy="2592745"/>
            <a:chOff x="5015073" y="1986382"/>
            <a:chExt cx="4117089" cy="2592745"/>
          </a:xfrm>
        </p:grpSpPr>
        <p:sp>
          <p:nvSpPr>
            <p:cNvPr id="37" name="Rectangle : coins arrondis 3"/>
            <p:cNvSpPr/>
            <p:nvPr/>
          </p:nvSpPr>
          <p:spPr>
            <a:xfrm>
              <a:off x="6242149" y="2053846"/>
              <a:ext cx="2201467" cy="813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7513" tIns="73756" rIns="147513" bIns="73756" rtlCol="0" anchor="ctr"/>
            <a:lstStyle/>
            <a:p>
              <a:pPr algn="ctr"/>
              <a:r>
                <a:rPr lang="fr-FR" sz="1600" b="1" dirty="0"/>
                <a:t>Lycée Albert Camus</a:t>
              </a:r>
            </a:p>
            <a:p>
              <a:r>
                <a:rPr lang="fr-FR" sz="1200" dirty="0" smtClean="0">
                  <a:solidFill>
                    <a:schemeClr val="bg1"/>
                  </a:solidFill>
                </a:rPr>
                <a:t>131</a:t>
              </a:r>
              <a:r>
                <a:rPr lang="fr-FR" sz="1200" dirty="0">
                  <a:solidFill>
                    <a:schemeClr val="bg1"/>
                  </a:solidFill>
                </a:rPr>
                <a:t>, avenue Pierre </a:t>
              </a:r>
              <a:r>
                <a:rPr lang="fr-FR" sz="1200" dirty="0" err="1">
                  <a:solidFill>
                    <a:schemeClr val="bg1"/>
                  </a:solidFill>
                </a:rPr>
                <a:t>Joigneaux</a:t>
              </a:r>
              <a:endParaRPr lang="fr-FR" sz="1200" dirty="0">
                <a:solidFill>
                  <a:schemeClr val="bg1"/>
                </a:solidFill>
              </a:endParaRPr>
            </a:p>
            <a:p>
              <a:r>
                <a:rPr lang="fr-FR" sz="1200" dirty="0">
                  <a:solidFill>
                    <a:schemeClr val="bg1"/>
                  </a:solidFill>
                </a:rPr>
                <a:t>92270 </a:t>
              </a:r>
              <a:r>
                <a:rPr lang="fr-FR" sz="1200" b="1" dirty="0">
                  <a:solidFill>
                    <a:schemeClr val="bg1"/>
                  </a:solidFill>
                </a:rPr>
                <a:t>Bois-Colombes </a:t>
              </a:r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5248037" y="2839197"/>
              <a:ext cx="3195579" cy="1498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7513" tIns="73756" rIns="0" bIns="73756" rtlCol="0" anchor="t" anchorCtr="0"/>
            <a:lstStyle>
              <a:defPPr>
                <a:defRPr lang="fr-FR"/>
              </a:defPPr>
              <a:lvl1pPr>
                <a:spcBef>
                  <a:spcPts val="484"/>
                </a:spcBef>
                <a:defRPr sz="1400" u="sng">
                  <a:solidFill>
                    <a:srgbClr val="292A82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fr-FR" sz="1200" dirty="0"/>
                <a:t>Diplômes préparés :</a:t>
              </a:r>
            </a:p>
            <a:p>
              <a:pPr>
                <a:spcBef>
                  <a:spcPts val="0"/>
                </a:spcBef>
              </a:pPr>
              <a:r>
                <a:rPr lang="fr-FR" sz="1200" u="none" dirty="0"/>
                <a:t>Bac ES – L – S (SVT)</a:t>
              </a:r>
            </a:p>
            <a:p>
              <a:pPr>
                <a:spcBef>
                  <a:spcPts val="0"/>
                </a:spcBef>
              </a:pPr>
              <a:r>
                <a:rPr lang="fr-FR" sz="1200" u="none" dirty="0"/>
                <a:t>Bac STMG spécialités gestion et finance, Ressources humaines et communication</a:t>
              </a:r>
            </a:p>
            <a:p>
              <a:r>
                <a:rPr lang="fr-FR" sz="1200" dirty="0" smtClean="0"/>
                <a:t>Sections particulières</a:t>
              </a:r>
              <a:r>
                <a:rPr lang="fr-FR" sz="1200" u="none" dirty="0" smtClean="0"/>
                <a:t>: : </a:t>
              </a:r>
              <a:r>
                <a:rPr lang="fr-FR" sz="1200" u="none" dirty="0" err="1"/>
                <a:t>Bachibac</a:t>
              </a:r>
              <a:r>
                <a:rPr lang="fr-FR" sz="1200" u="none" dirty="0"/>
                <a:t> (espagnol), </a:t>
              </a:r>
              <a:r>
                <a:rPr lang="fr-FR" sz="1200" u="none" dirty="0" err="1"/>
                <a:t>Esabac</a:t>
              </a:r>
              <a:r>
                <a:rPr lang="fr-FR" sz="1200" u="none" dirty="0"/>
                <a:t> (italien) sections européennes  Allemand et </a:t>
              </a:r>
              <a:r>
                <a:rPr lang="fr-FR" sz="1200" u="none" dirty="0" smtClean="0"/>
                <a:t>Anglais</a:t>
              </a:r>
              <a:endParaRPr lang="fr-FR" sz="1200" u="none" dirty="0"/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5015073" y="4271350"/>
              <a:ext cx="41170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 smtClean="0">
                  <a:solidFill>
                    <a:srgbClr val="FF0000"/>
                  </a:solidFill>
                </a:rPr>
                <a:t>http</a:t>
              </a:r>
              <a:r>
                <a:rPr lang="fr-FR" sz="1400" b="1" dirty="0">
                  <a:solidFill>
                    <a:srgbClr val="FF0000"/>
                  </a:solidFill>
                </a:rPr>
                <a:t>://</a:t>
              </a:r>
              <a:r>
                <a:rPr lang="fr-FR" sz="1400" b="1" dirty="0" smtClean="0">
                  <a:solidFill>
                    <a:srgbClr val="FF0000"/>
                  </a:solidFill>
                </a:rPr>
                <a:t>www.lyc-camus-boiscolombes.ac-versailles.fr </a:t>
              </a:r>
              <a:endParaRPr lang="fr-FR" sz="14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40" name="Groupe 39"/>
            <p:cNvGrpSpPr>
              <a:grpSpLocks noChangeAspect="1"/>
            </p:cNvGrpSpPr>
            <p:nvPr/>
          </p:nvGrpSpPr>
          <p:grpSpPr>
            <a:xfrm>
              <a:off x="5248037" y="1986382"/>
              <a:ext cx="920747" cy="873687"/>
              <a:chOff x="1596571" y="1839182"/>
              <a:chExt cx="974295" cy="1011223"/>
            </a:xfrm>
          </p:grpSpPr>
          <p:sp>
            <p:nvSpPr>
              <p:cNvPr id="41" name="Rectangle à coins arrondis 40"/>
              <p:cNvSpPr/>
              <p:nvPr/>
            </p:nvSpPr>
            <p:spPr>
              <a:xfrm>
                <a:off x="1596572" y="1917266"/>
                <a:ext cx="971469" cy="933139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000"/>
              </a:p>
            </p:txBody>
          </p:sp>
          <p:sp>
            <p:nvSpPr>
              <p:cNvPr id="42" name="Organigramme : Délai 41"/>
              <p:cNvSpPr/>
              <p:nvPr/>
            </p:nvSpPr>
            <p:spPr>
              <a:xfrm rot="16200000">
                <a:off x="1961414" y="1474339"/>
                <a:ext cx="241781" cy="971468"/>
              </a:xfrm>
              <a:prstGeom prst="flowChartDelay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endParaRPr lang="fr-FR" sz="600" b="1" dirty="0"/>
              </a:p>
            </p:txBody>
          </p:sp>
          <p:sp>
            <p:nvSpPr>
              <p:cNvPr id="43" name="ZoneTexte 42"/>
              <p:cNvSpPr txBox="1">
                <a:spLocks noChangeAspect="1"/>
              </p:cNvSpPr>
              <p:nvPr/>
            </p:nvSpPr>
            <p:spPr>
              <a:xfrm>
                <a:off x="1618646" y="2042537"/>
                <a:ext cx="952220" cy="4809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50" b="1" dirty="0" smtClean="0"/>
                  <a:t>Contacter le lycée</a:t>
                </a:r>
                <a:endParaRPr lang="fr-FR" sz="1050" b="1" dirty="0"/>
              </a:p>
            </p:txBody>
          </p:sp>
        </p:grpSp>
      </p:grpSp>
      <p:grpSp>
        <p:nvGrpSpPr>
          <p:cNvPr id="44" name="Groupe 43"/>
          <p:cNvGrpSpPr/>
          <p:nvPr/>
        </p:nvGrpSpPr>
        <p:grpSpPr>
          <a:xfrm>
            <a:off x="7065154" y="4364016"/>
            <a:ext cx="3195579" cy="2423104"/>
            <a:chOff x="5248036" y="5297253"/>
            <a:chExt cx="3195579" cy="2423104"/>
          </a:xfrm>
        </p:grpSpPr>
        <p:sp>
          <p:nvSpPr>
            <p:cNvPr id="45" name="Rectangle : coins arrondis 3"/>
            <p:cNvSpPr/>
            <p:nvPr/>
          </p:nvSpPr>
          <p:spPr>
            <a:xfrm>
              <a:off x="6242148" y="5364717"/>
              <a:ext cx="2201467" cy="813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7513" tIns="73756" rIns="147513" bIns="73756" rtlCol="0" anchor="ctr"/>
            <a:lstStyle/>
            <a:p>
              <a:pPr algn="ctr"/>
              <a:r>
                <a:rPr lang="fr-FR" sz="1600" b="1" dirty="0"/>
                <a:t>Lycée Isaac Newton</a:t>
              </a:r>
            </a:p>
            <a:p>
              <a:r>
                <a:rPr lang="fr-FR" sz="1200" dirty="0" smtClean="0">
                  <a:solidFill>
                    <a:schemeClr val="bg1"/>
                  </a:solidFill>
                </a:rPr>
                <a:t>1 </a:t>
              </a:r>
              <a:r>
                <a:rPr lang="fr-FR" sz="1200" dirty="0">
                  <a:solidFill>
                    <a:schemeClr val="bg1"/>
                  </a:solidFill>
                </a:rPr>
                <a:t>place Jules Verne</a:t>
              </a:r>
            </a:p>
            <a:p>
              <a:r>
                <a:rPr lang="fr-FR" sz="1200" dirty="0">
                  <a:solidFill>
                    <a:schemeClr val="bg1"/>
                  </a:solidFill>
                </a:rPr>
                <a:t>92110</a:t>
              </a:r>
              <a:r>
                <a:rPr lang="fr-FR" sz="1200" dirty="0">
                  <a:solidFill>
                    <a:srgbClr val="292A82"/>
                  </a:solidFill>
                </a:rPr>
                <a:t> </a:t>
              </a:r>
              <a:r>
                <a:rPr lang="fr-FR" sz="1200" b="1" dirty="0" smtClean="0">
                  <a:solidFill>
                    <a:schemeClr val="bg1"/>
                  </a:solidFill>
                </a:rPr>
                <a:t>Clichy</a:t>
              </a:r>
              <a:endParaRPr lang="fr-FR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5248036" y="6150068"/>
              <a:ext cx="3195579" cy="1498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7513" tIns="73756" rIns="0" bIns="73756" rtlCol="0" anchor="t" anchorCtr="0"/>
            <a:lstStyle>
              <a:defPPr>
                <a:defRPr lang="fr-FR"/>
              </a:defPPr>
              <a:lvl1pPr>
                <a:spcBef>
                  <a:spcPts val="484"/>
                </a:spcBef>
                <a:defRPr sz="1400" u="sng">
                  <a:solidFill>
                    <a:srgbClr val="292A82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fr-FR" sz="1200" dirty="0"/>
                <a:t>Diplômes préparés :</a:t>
              </a:r>
            </a:p>
            <a:p>
              <a:pPr>
                <a:spcBef>
                  <a:spcPts val="0"/>
                </a:spcBef>
              </a:pPr>
              <a:r>
                <a:rPr lang="fr-FR" sz="1200" u="none" dirty="0"/>
                <a:t>Bac ES – L – S (SVT)</a:t>
              </a:r>
            </a:p>
            <a:p>
              <a:pPr>
                <a:spcBef>
                  <a:spcPts val="0"/>
                </a:spcBef>
              </a:pPr>
              <a:r>
                <a:rPr lang="fr-FR" sz="1200" u="none" dirty="0"/>
                <a:t>Bac STMG spécialités gestion et finance, Marketing</a:t>
              </a:r>
            </a:p>
            <a:p>
              <a:r>
                <a:rPr lang="fr-FR" sz="1200" dirty="0" smtClean="0"/>
                <a:t>Sections particulières</a:t>
              </a:r>
              <a:r>
                <a:rPr lang="fr-FR" sz="1200" u="none" dirty="0" smtClean="0"/>
                <a:t>: : sections </a:t>
              </a:r>
              <a:r>
                <a:rPr lang="fr-FR" sz="1200" u="none" dirty="0"/>
                <a:t>européennes  Allemand et </a:t>
              </a:r>
              <a:r>
                <a:rPr lang="fr-FR" sz="1200" u="none" dirty="0" smtClean="0"/>
                <a:t>Anglais</a:t>
              </a:r>
              <a:endParaRPr lang="fr-FR" sz="1200" u="none" dirty="0"/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5640248" y="7412580"/>
              <a:ext cx="231416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 smtClean="0">
                  <a:solidFill>
                    <a:srgbClr val="FF0000"/>
                  </a:solidFill>
                </a:rPr>
                <a:t>http</a:t>
              </a:r>
              <a:r>
                <a:rPr lang="fr-FR" sz="1400" b="1" dirty="0">
                  <a:solidFill>
                    <a:srgbClr val="FF0000"/>
                  </a:solidFill>
                </a:rPr>
                <a:t>://</a:t>
              </a:r>
              <a:r>
                <a:rPr lang="fr-FR" sz="1400" b="1" dirty="0" smtClean="0">
                  <a:solidFill>
                    <a:srgbClr val="FF0000"/>
                  </a:solidFill>
                </a:rPr>
                <a:t>www.lycee-newton.fr</a:t>
              </a:r>
              <a:endParaRPr lang="fr-FR" sz="14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48" name="Groupe 47"/>
            <p:cNvGrpSpPr>
              <a:grpSpLocks noChangeAspect="1"/>
            </p:cNvGrpSpPr>
            <p:nvPr/>
          </p:nvGrpSpPr>
          <p:grpSpPr>
            <a:xfrm>
              <a:off x="5248037" y="5297253"/>
              <a:ext cx="918076" cy="873687"/>
              <a:chOff x="1596571" y="1839182"/>
              <a:chExt cx="971468" cy="1011223"/>
            </a:xfrm>
          </p:grpSpPr>
          <p:sp>
            <p:nvSpPr>
              <p:cNvPr id="49" name="Rectangle à coins arrondis 48"/>
              <p:cNvSpPr/>
              <p:nvPr/>
            </p:nvSpPr>
            <p:spPr>
              <a:xfrm>
                <a:off x="1596571" y="1917266"/>
                <a:ext cx="971468" cy="933139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000"/>
              </a:p>
            </p:txBody>
          </p:sp>
          <p:sp>
            <p:nvSpPr>
              <p:cNvPr id="50" name="Organigramme : Délai 49"/>
              <p:cNvSpPr/>
              <p:nvPr/>
            </p:nvSpPr>
            <p:spPr>
              <a:xfrm rot="16200000">
                <a:off x="1961414" y="1474339"/>
                <a:ext cx="241781" cy="971468"/>
              </a:xfrm>
              <a:prstGeom prst="flowChartDelay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r>
                  <a:rPr lang="fr-FR" sz="1050" b="1" dirty="0" smtClean="0"/>
                  <a:t>Février</a:t>
                </a:r>
                <a:endParaRPr lang="fr-FR" sz="600" b="1" dirty="0"/>
              </a:p>
            </p:txBody>
          </p:sp>
          <p:sp>
            <p:nvSpPr>
              <p:cNvPr id="51" name="ZoneTexte 50"/>
              <p:cNvSpPr txBox="1">
                <a:spLocks noChangeAspect="1"/>
              </p:cNvSpPr>
              <p:nvPr/>
            </p:nvSpPr>
            <p:spPr>
              <a:xfrm>
                <a:off x="1776813" y="2042537"/>
                <a:ext cx="610981" cy="7213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2400" dirty="0" smtClean="0"/>
                  <a:t>10</a:t>
                </a:r>
                <a:endParaRPr lang="fr-FR" sz="2400" dirty="0"/>
              </a:p>
              <a:p>
                <a:pPr algn="ctr"/>
                <a:r>
                  <a:rPr lang="fr-FR" sz="1050" b="1" dirty="0" smtClean="0"/>
                  <a:t>9h-12h</a:t>
                </a:r>
                <a:endParaRPr lang="fr-FR" sz="1050" b="1" dirty="0"/>
              </a:p>
            </p:txBody>
          </p:sp>
        </p:grpSp>
      </p:grpSp>
      <p:sp>
        <p:nvSpPr>
          <p:cNvPr id="52" name="Rectangle à coins arrondis 51"/>
          <p:cNvSpPr/>
          <p:nvPr/>
        </p:nvSpPr>
        <p:spPr>
          <a:xfrm>
            <a:off x="6807735" y="979824"/>
            <a:ext cx="7994738" cy="6204747"/>
          </a:xfrm>
          <a:prstGeom prst="round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7639939" y="0"/>
            <a:ext cx="6671147" cy="1200329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lycées GENERAUX ET TECHNOLOGIQUES DE SECTEUR</a:t>
            </a:r>
            <a:endParaRPr lang="fr-FR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55" name="Groupe 54"/>
          <p:cNvGrpSpPr/>
          <p:nvPr/>
        </p:nvGrpSpPr>
        <p:grpSpPr>
          <a:xfrm>
            <a:off x="4760687" y="8184050"/>
            <a:ext cx="4332482" cy="1652382"/>
            <a:chOff x="370466" y="2393011"/>
            <a:chExt cx="4332482" cy="1652382"/>
          </a:xfrm>
        </p:grpSpPr>
        <p:sp>
          <p:nvSpPr>
            <p:cNvPr id="56" name="Rectangle : coins arrondis 3"/>
            <p:cNvSpPr/>
            <p:nvPr/>
          </p:nvSpPr>
          <p:spPr>
            <a:xfrm>
              <a:off x="1620407" y="2462355"/>
              <a:ext cx="2976595" cy="81244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7513" tIns="73756" rIns="147513" bIns="73756" rtlCol="0" anchor="ctr"/>
            <a:lstStyle/>
            <a:p>
              <a:pPr algn="ctr"/>
              <a:r>
                <a:rPr lang="fr-FR" sz="1400" b="1" dirty="0"/>
                <a:t>Lycée professionnel Daniel Balavoine</a:t>
              </a:r>
            </a:p>
            <a:p>
              <a:pPr>
                <a:spcBef>
                  <a:spcPts val="300"/>
                </a:spcBef>
              </a:pPr>
              <a:r>
                <a:rPr lang="fr-FR" sz="1100" dirty="0" smtClean="0">
                  <a:solidFill>
                    <a:schemeClr val="bg1"/>
                  </a:solidFill>
                </a:rPr>
                <a:t>7, </a:t>
              </a:r>
              <a:r>
                <a:rPr lang="fr-FR" sz="1100" dirty="0">
                  <a:solidFill>
                    <a:schemeClr val="bg1"/>
                  </a:solidFill>
                </a:rPr>
                <a:t>rue Marceau Delorme</a:t>
              </a:r>
            </a:p>
            <a:p>
              <a:r>
                <a:rPr lang="fr-FR" sz="1100" dirty="0">
                  <a:solidFill>
                    <a:schemeClr val="bg1"/>
                  </a:solidFill>
                </a:rPr>
                <a:t>92270 </a:t>
              </a:r>
              <a:r>
                <a:rPr lang="fr-FR" sz="1100" b="1" dirty="0">
                  <a:solidFill>
                    <a:schemeClr val="bg1"/>
                  </a:solidFill>
                </a:rPr>
                <a:t>Bois-Colombes   </a:t>
              </a:r>
            </a:p>
          </p:txBody>
        </p:sp>
        <p:grpSp>
          <p:nvGrpSpPr>
            <p:cNvPr id="57" name="Groupe 56"/>
            <p:cNvGrpSpPr>
              <a:grpSpLocks noChangeAspect="1"/>
            </p:cNvGrpSpPr>
            <p:nvPr/>
          </p:nvGrpSpPr>
          <p:grpSpPr>
            <a:xfrm>
              <a:off x="622912" y="2393011"/>
              <a:ext cx="918076" cy="873687"/>
              <a:chOff x="1596571" y="1839182"/>
              <a:chExt cx="971468" cy="1011223"/>
            </a:xfrm>
          </p:grpSpPr>
          <p:sp>
            <p:nvSpPr>
              <p:cNvPr id="60" name="Rectangle à coins arrondis 59"/>
              <p:cNvSpPr/>
              <p:nvPr/>
            </p:nvSpPr>
            <p:spPr>
              <a:xfrm>
                <a:off x="1596571" y="1917266"/>
                <a:ext cx="971468" cy="933139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800"/>
              </a:p>
            </p:txBody>
          </p:sp>
          <p:sp>
            <p:nvSpPr>
              <p:cNvPr id="61" name="Organigramme : Délai 60"/>
              <p:cNvSpPr/>
              <p:nvPr/>
            </p:nvSpPr>
            <p:spPr>
              <a:xfrm rot="16200000">
                <a:off x="1961414" y="1474339"/>
                <a:ext cx="241781" cy="971468"/>
              </a:xfrm>
              <a:prstGeom prst="flowChartDelay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r>
                  <a:rPr lang="fr-FR" sz="1000" b="1" dirty="0"/>
                  <a:t>JANVIER</a:t>
                </a:r>
                <a:endParaRPr lang="fr-FR" sz="500" b="1" dirty="0"/>
              </a:p>
            </p:txBody>
          </p:sp>
          <p:sp>
            <p:nvSpPr>
              <p:cNvPr id="62" name="ZoneTexte 61"/>
              <p:cNvSpPr txBox="1">
                <a:spLocks noChangeAspect="1"/>
              </p:cNvSpPr>
              <p:nvPr/>
            </p:nvSpPr>
            <p:spPr>
              <a:xfrm>
                <a:off x="1776812" y="2042537"/>
                <a:ext cx="610981" cy="7213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2400" dirty="0" smtClean="0"/>
                  <a:t>20</a:t>
                </a:r>
                <a:endParaRPr lang="fr-FR" sz="2400" dirty="0"/>
              </a:p>
              <a:p>
                <a:pPr algn="ctr"/>
                <a:r>
                  <a:rPr lang="fr-FR" sz="1000" b="1" dirty="0" smtClean="0"/>
                  <a:t>9h-12h</a:t>
                </a:r>
                <a:endParaRPr lang="fr-FR" sz="1000" b="1" dirty="0"/>
              </a:p>
            </p:txBody>
          </p:sp>
        </p:grpSp>
        <p:sp>
          <p:nvSpPr>
            <p:cNvPr id="58" name="ZoneTexte 57"/>
            <p:cNvSpPr txBox="1"/>
            <p:nvPr/>
          </p:nvSpPr>
          <p:spPr>
            <a:xfrm>
              <a:off x="622913" y="3266699"/>
              <a:ext cx="3974090" cy="6867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7513" tIns="73756" rIns="147513" bIns="73756" rtlCol="0" anchor="t" anchorCtr="0"/>
            <a:lstStyle>
              <a:defPPr>
                <a:defRPr lang="fr-FR"/>
              </a:defPPr>
              <a:lvl1pPr>
                <a:spcBef>
                  <a:spcPts val="484"/>
                </a:spcBef>
                <a:defRPr sz="1400" u="sng">
                  <a:solidFill>
                    <a:srgbClr val="292A82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marL="87313" lvl="0"/>
              <a:r>
                <a:rPr lang="fr-FR" sz="1200" dirty="0"/>
                <a:t>Diplômes préparés </a:t>
              </a:r>
              <a:r>
                <a:rPr lang="fr-FR" sz="1200" u="none" dirty="0"/>
                <a:t>:</a:t>
              </a:r>
            </a:p>
            <a:p>
              <a:pPr marL="87313">
                <a:spcBef>
                  <a:spcPts val="0"/>
                </a:spcBef>
              </a:pPr>
              <a:r>
                <a:rPr lang="fr-FR" sz="1200" u="none" dirty="0"/>
                <a:t>Bac Pro : Commerce, Gestion-Administration, Vente</a:t>
              </a:r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370466" y="3737616"/>
              <a:ext cx="43324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FF0000"/>
                  </a:solidFill>
                </a:rPr>
                <a:t>http</a:t>
              </a:r>
              <a:r>
                <a:rPr lang="fr-FR" sz="1400" b="1" dirty="0" smtClean="0">
                  <a:solidFill>
                    <a:srgbClr val="FF0000"/>
                  </a:solidFill>
                </a:rPr>
                <a:t>://www.lyc-balavoine-boiscolombes.ac-versailles.fr</a:t>
              </a:r>
              <a:endParaRPr lang="fr-FR" sz="1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64" name="Rectangle : coins arrondis 3"/>
          <p:cNvSpPr/>
          <p:nvPr/>
        </p:nvSpPr>
        <p:spPr>
          <a:xfrm>
            <a:off x="10250476" y="7772127"/>
            <a:ext cx="3994805" cy="81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3756" rIns="0" bIns="73756" rtlCol="0" anchor="ctr"/>
          <a:lstStyle/>
          <a:p>
            <a:pPr algn="ctr"/>
            <a:r>
              <a:rPr lang="fr-FR" sz="1400" b="1" dirty="0" smtClean="0"/>
              <a:t>Lycée Claude </a:t>
            </a:r>
            <a:r>
              <a:rPr lang="fr-FR" sz="1400" b="1" dirty="0" err="1"/>
              <a:t>Garamont</a:t>
            </a:r>
            <a:endParaRPr lang="fr-FR" sz="1400" b="1" dirty="0"/>
          </a:p>
          <a:p>
            <a:pPr marL="174625">
              <a:spcBef>
                <a:spcPts val="300"/>
              </a:spcBef>
            </a:pPr>
            <a:r>
              <a:rPr lang="fr-FR" sz="1100" dirty="0" smtClean="0">
                <a:solidFill>
                  <a:schemeClr val="bg1"/>
                </a:solidFill>
              </a:rPr>
              <a:t>69</a:t>
            </a:r>
            <a:r>
              <a:rPr lang="fr-FR" sz="1100" dirty="0">
                <a:solidFill>
                  <a:schemeClr val="bg1"/>
                </a:solidFill>
              </a:rPr>
              <a:t>, rue de l’industrie</a:t>
            </a:r>
          </a:p>
          <a:p>
            <a:pPr marL="174625"/>
            <a:r>
              <a:rPr lang="fr-FR" sz="1100" dirty="0">
                <a:solidFill>
                  <a:schemeClr val="bg1"/>
                </a:solidFill>
              </a:rPr>
              <a:t>92700 </a:t>
            </a:r>
            <a:r>
              <a:rPr lang="fr-FR" sz="1100" b="1" dirty="0">
                <a:solidFill>
                  <a:schemeClr val="bg1"/>
                </a:solidFill>
              </a:rPr>
              <a:t>Colombes 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9257863" y="8560793"/>
            <a:ext cx="4972647" cy="1869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7513" tIns="73756" rIns="147513" bIns="73756" rtlCol="0" anchor="t" anchorCtr="0"/>
          <a:lstStyle>
            <a:defPPr>
              <a:defRPr lang="fr-FR"/>
            </a:defPPr>
            <a:lvl1pPr>
              <a:spcBef>
                <a:spcPts val="484"/>
              </a:spcBef>
              <a:defRPr sz="1400" u="sng">
                <a:solidFill>
                  <a:srgbClr val="292A82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87313"/>
            <a:r>
              <a:rPr lang="fr-FR" sz="1200" dirty="0"/>
              <a:t>Diplômes préparés :</a:t>
            </a:r>
          </a:p>
          <a:p>
            <a:pPr marL="87313">
              <a:spcBef>
                <a:spcPts val="0"/>
              </a:spcBef>
            </a:pPr>
            <a:r>
              <a:rPr lang="fr-FR" sz="1100" u="none" dirty="0" smtClean="0"/>
              <a:t>Bac </a:t>
            </a:r>
            <a:r>
              <a:rPr lang="fr-FR" sz="1100" u="none" dirty="0"/>
              <a:t>Pro : Artisanat et métiers d'art option communication visuelle, Façonnage de produits imprimés et routage, Réalisation de produits imprimés et pluri média (produits graphiques ou produits imprimés)</a:t>
            </a:r>
          </a:p>
          <a:p>
            <a:pPr marL="87313">
              <a:spcBef>
                <a:spcPts val="0"/>
              </a:spcBef>
            </a:pPr>
            <a:r>
              <a:rPr lang="fr-FR" sz="1100" u="none" dirty="0"/>
              <a:t>Bac STMG spécialités gestion et finance, Marketing</a:t>
            </a:r>
          </a:p>
          <a:p>
            <a:pPr marL="87313">
              <a:spcBef>
                <a:spcPts val="0"/>
              </a:spcBef>
            </a:pPr>
            <a:r>
              <a:rPr lang="fr-FR" sz="1100" u="none" dirty="0"/>
              <a:t>Sections particulières:  sections européennes Allemand et Anglais</a:t>
            </a:r>
          </a:p>
          <a:p>
            <a:pPr marL="87313">
              <a:spcBef>
                <a:spcPts val="0"/>
              </a:spcBef>
            </a:pPr>
            <a:r>
              <a:rPr lang="fr-FR" sz="1100" u="none" dirty="0"/>
              <a:t>BTS : Communication et industries graphiques (étude et réalisation de produits imprimés ou étude et réalisation de produits graphiques), Design graphique option communication et </a:t>
            </a:r>
            <a:r>
              <a:rPr lang="fr-FR" sz="1100" u="none" dirty="0" smtClean="0"/>
              <a:t>médias</a:t>
            </a:r>
            <a:endParaRPr lang="fr-FR" sz="1100" u="none" dirty="0"/>
          </a:p>
        </p:txBody>
      </p:sp>
      <p:sp>
        <p:nvSpPr>
          <p:cNvPr id="66" name="ZoneTexte 65"/>
          <p:cNvSpPr txBox="1"/>
          <p:nvPr/>
        </p:nvSpPr>
        <p:spPr>
          <a:xfrm>
            <a:off x="9216654" y="10143431"/>
            <a:ext cx="4972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FF0000"/>
                </a:solidFill>
              </a:rPr>
              <a:t>http</a:t>
            </a:r>
            <a:r>
              <a:rPr lang="fr-FR" sz="1400" b="1" dirty="0">
                <a:solidFill>
                  <a:srgbClr val="FF0000"/>
                </a:solidFill>
              </a:rPr>
              <a:t>://</a:t>
            </a:r>
            <a:r>
              <a:rPr lang="fr-FR" sz="1400" b="1" dirty="0" smtClean="0">
                <a:solidFill>
                  <a:srgbClr val="FF0000"/>
                </a:solidFill>
              </a:rPr>
              <a:t>www.lyceegaramont.com </a:t>
            </a:r>
            <a:endParaRPr lang="fr-FR" sz="1400" b="1" dirty="0">
              <a:solidFill>
                <a:srgbClr val="FF0000"/>
              </a:solidFill>
            </a:endParaRPr>
          </a:p>
        </p:txBody>
      </p:sp>
      <p:grpSp>
        <p:nvGrpSpPr>
          <p:cNvPr id="67" name="Groupe 66"/>
          <p:cNvGrpSpPr>
            <a:grpSpLocks noChangeAspect="1"/>
          </p:cNvGrpSpPr>
          <p:nvPr/>
        </p:nvGrpSpPr>
        <p:grpSpPr>
          <a:xfrm>
            <a:off x="9241252" y="7704675"/>
            <a:ext cx="918077" cy="873686"/>
            <a:chOff x="1596570" y="2074369"/>
            <a:chExt cx="971469" cy="1011222"/>
          </a:xfrm>
        </p:grpSpPr>
        <p:sp>
          <p:nvSpPr>
            <p:cNvPr id="68" name="Rectangle à coins arrondis 67"/>
            <p:cNvSpPr/>
            <p:nvPr/>
          </p:nvSpPr>
          <p:spPr>
            <a:xfrm>
              <a:off x="1596571" y="2152452"/>
              <a:ext cx="971468" cy="933139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0"/>
            </a:p>
          </p:txBody>
        </p:sp>
        <p:sp>
          <p:nvSpPr>
            <p:cNvPr id="69" name="Organigramme : Délai 68"/>
            <p:cNvSpPr/>
            <p:nvPr/>
          </p:nvSpPr>
          <p:spPr>
            <a:xfrm rot="16200000">
              <a:off x="1961414" y="1709525"/>
              <a:ext cx="241780" cy="971468"/>
            </a:xfrm>
            <a:prstGeom prst="flowChartDelay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fr-FR" sz="1000" b="1" dirty="0" smtClean="0"/>
                <a:t>Février</a:t>
              </a:r>
              <a:endParaRPr lang="fr-FR" sz="500" b="1" dirty="0"/>
            </a:p>
          </p:txBody>
        </p:sp>
        <p:sp>
          <p:nvSpPr>
            <p:cNvPr id="70" name="ZoneTexte 69"/>
            <p:cNvSpPr txBox="1">
              <a:spLocks noChangeAspect="1"/>
            </p:cNvSpPr>
            <p:nvPr/>
          </p:nvSpPr>
          <p:spPr>
            <a:xfrm>
              <a:off x="1763247" y="2277723"/>
              <a:ext cx="638120" cy="7213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400" dirty="0" smtClean="0"/>
                <a:t>3</a:t>
              </a:r>
              <a:endParaRPr lang="fr-FR" sz="2400" dirty="0"/>
            </a:p>
            <a:p>
              <a:pPr algn="ctr"/>
              <a:r>
                <a:rPr lang="fr-FR" sz="1000" b="1" dirty="0" smtClean="0"/>
                <a:t>9H-17H</a:t>
              </a:r>
              <a:endParaRPr lang="fr-FR" sz="1000" b="1" dirty="0"/>
            </a:p>
          </p:txBody>
        </p:sp>
      </p:grpSp>
      <p:sp>
        <p:nvSpPr>
          <p:cNvPr id="72" name="Rectangle : coins arrondis 3"/>
          <p:cNvSpPr/>
          <p:nvPr/>
        </p:nvSpPr>
        <p:spPr>
          <a:xfrm>
            <a:off x="11795010" y="4451918"/>
            <a:ext cx="2921363" cy="77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7513" tIns="73756" rIns="147513" bIns="73756" rtlCol="0" anchor="ctr"/>
          <a:lstStyle/>
          <a:p>
            <a:pPr algn="ctr"/>
            <a:r>
              <a:rPr lang="fr-FR" sz="1400" b="1" dirty="0"/>
              <a:t>Lycée René Auffray</a:t>
            </a:r>
          </a:p>
          <a:p>
            <a:pPr>
              <a:spcBef>
                <a:spcPts val="300"/>
              </a:spcBef>
            </a:pPr>
            <a:r>
              <a:rPr lang="fr-FR" sz="1100" dirty="0" smtClean="0">
                <a:solidFill>
                  <a:schemeClr val="bg1"/>
                </a:solidFill>
              </a:rPr>
              <a:t>23</a:t>
            </a:r>
            <a:r>
              <a:rPr lang="fr-FR" sz="1100" dirty="0">
                <a:solidFill>
                  <a:schemeClr val="bg1"/>
                </a:solidFill>
              </a:rPr>
              <a:t>, rue Fernand Pelloutier</a:t>
            </a:r>
          </a:p>
          <a:p>
            <a:r>
              <a:rPr lang="fr-FR" sz="1100" dirty="0">
                <a:solidFill>
                  <a:schemeClr val="bg1"/>
                </a:solidFill>
              </a:rPr>
              <a:t>92110 </a:t>
            </a:r>
            <a:r>
              <a:rPr lang="fr-FR" sz="1100" b="1" dirty="0">
                <a:solidFill>
                  <a:schemeClr val="bg1"/>
                </a:solidFill>
              </a:rPr>
              <a:t>Clichy 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10699297" y="5312229"/>
            <a:ext cx="3915475" cy="13497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7513" tIns="73756" rIns="0" bIns="73756" rtlCol="0" anchor="t" anchorCtr="0"/>
          <a:lstStyle>
            <a:defPPr>
              <a:defRPr lang="fr-FR"/>
            </a:defPPr>
            <a:lvl1pPr>
              <a:spcBef>
                <a:spcPts val="484"/>
              </a:spcBef>
              <a:defRPr sz="1400" u="sng">
                <a:solidFill>
                  <a:srgbClr val="292A82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sz="1100" dirty="0"/>
              <a:t>Diplômes préparés </a:t>
            </a:r>
            <a:r>
              <a:rPr lang="fr-FR" sz="1100" dirty="0" smtClean="0"/>
              <a:t>:</a:t>
            </a:r>
          </a:p>
          <a:p>
            <a:r>
              <a:rPr lang="fr-FR" sz="1100" u="none" dirty="0" smtClean="0"/>
              <a:t>Seconde « avenir »</a:t>
            </a:r>
          </a:p>
          <a:p>
            <a:r>
              <a:rPr lang="fr-FR" sz="1100" u="none" dirty="0" smtClean="0"/>
              <a:t>Bac ES, L, St2S et STHR</a:t>
            </a:r>
            <a:endParaRPr lang="fr-FR" sz="1100" u="none" dirty="0"/>
          </a:p>
          <a:p>
            <a:pPr>
              <a:spcBef>
                <a:spcPts val="0"/>
              </a:spcBef>
            </a:pPr>
            <a:r>
              <a:rPr lang="fr-FR" sz="1100" u="none" dirty="0"/>
              <a:t>Bac Pro : Accompagnement, soins et services à la personne, Commercialisation et services en restauration, Cuisine, Gestion-administration</a:t>
            </a:r>
          </a:p>
          <a:p>
            <a:pPr>
              <a:spcBef>
                <a:spcPts val="0"/>
              </a:spcBef>
            </a:pPr>
            <a:r>
              <a:rPr lang="fr-FR" sz="1100" u="none" dirty="0"/>
              <a:t>CAP Cuisine, </a:t>
            </a:r>
            <a:r>
              <a:rPr lang="fr-FR" sz="1100" u="none" dirty="0" smtClean="0"/>
              <a:t>Restaurant</a:t>
            </a:r>
            <a:endParaRPr lang="fr-FR" sz="1100" u="none" dirty="0"/>
          </a:p>
        </p:txBody>
      </p:sp>
      <p:sp>
        <p:nvSpPr>
          <p:cNvPr id="74" name="ZoneTexte 73"/>
          <p:cNvSpPr txBox="1"/>
          <p:nvPr/>
        </p:nvSpPr>
        <p:spPr>
          <a:xfrm>
            <a:off x="10554067" y="6734629"/>
            <a:ext cx="40897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FF0000"/>
                </a:solidFill>
              </a:rPr>
              <a:t>http://www.lyc-auffray-clichy.ac-versailles.fr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79" name="Rectangle à coins arrondis 78"/>
          <p:cNvSpPr/>
          <p:nvPr/>
        </p:nvSpPr>
        <p:spPr>
          <a:xfrm>
            <a:off x="193696" y="7373252"/>
            <a:ext cx="14681347" cy="3102434"/>
          </a:xfrm>
          <a:prstGeom prst="round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/>
          </a:p>
        </p:txBody>
      </p:sp>
      <p:sp>
        <p:nvSpPr>
          <p:cNvPr id="80" name="Rectangle 79"/>
          <p:cNvSpPr/>
          <p:nvPr/>
        </p:nvSpPr>
        <p:spPr>
          <a:xfrm>
            <a:off x="4905827" y="7342988"/>
            <a:ext cx="4314941" cy="707886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QUELQUES lycées professionnels PROCHES</a:t>
            </a:r>
            <a:endParaRPr lang="fr-FR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81" name="Image 8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537" y="3708348"/>
            <a:ext cx="768034" cy="579296"/>
          </a:xfrm>
          <a:prstGeom prst="rect">
            <a:avLst/>
          </a:prstGeom>
        </p:spPr>
      </p:pic>
      <p:pic>
        <p:nvPicPr>
          <p:cNvPr id="8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912" y="3765883"/>
            <a:ext cx="1665966" cy="381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Image 8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554" y="3659655"/>
            <a:ext cx="766909" cy="692507"/>
          </a:xfrm>
          <a:prstGeom prst="rect">
            <a:avLst/>
          </a:prstGeom>
        </p:spPr>
      </p:pic>
      <p:sp>
        <p:nvSpPr>
          <p:cNvPr id="85" name="Rectangle à coins arrondis 84"/>
          <p:cNvSpPr/>
          <p:nvPr/>
        </p:nvSpPr>
        <p:spPr>
          <a:xfrm>
            <a:off x="368565" y="4855575"/>
            <a:ext cx="5843553" cy="2358026"/>
          </a:xfrm>
          <a:prstGeom prst="round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/>
          </a:p>
        </p:txBody>
      </p:sp>
      <p:sp>
        <p:nvSpPr>
          <p:cNvPr id="86" name="Rectangle 85"/>
          <p:cNvSpPr/>
          <p:nvPr/>
        </p:nvSpPr>
        <p:spPr>
          <a:xfrm>
            <a:off x="714273" y="4655520"/>
            <a:ext cx="1551130" cy="40011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Liens utiles</a:t>
            </a:r>
            <a:endParaRPr lang="fr-FR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495703" y="4963886"/>
            <a:ext cx="571641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84"/>
              </a:spcBef>
            </a:pPr>
            <a:r>
              <a:rPr lang="fr-FR" sz="1400" b="1" i="1" dirty="0">
                <a:solidFill>
                  <a:srgbClr val="292A82"/>
                </a:solidFill>
              </a:rPr>
              <a:t>ONISEP :</a:t>
            </a:r>
            <a:r>
              <a:rPr lang="fr-FR" sz="1600" b="1" i="1" dirty="0">
                <a:solidFill>
                  <a:srgbClr val="292A82"/>
                </a:solidFill>
              </a:rPr>
              <a:t>  </a:t>
            </a:r>
            <a:r>
              <a:rPr lang="fr-FR" sz="1600" dirty="0">
                <a:hlinkClick r:id="rId5"/>
              </a:rPr>
              <a:t>www.</a:t>
            </a:r>
            <a:r>
              <a:rPr lang="fr-FR" sz="1600" b="1" dirty="0">
                <a:hlinkClick r:id="rId5"/>
              </a:rPr>
              <a:t>onisep</a:t>
            </a:r>
            <a:r>
              <a:rPr lang="fr-FR" sz="1600" dirty="0">
                <a:hlinkClick r:id="rId5"/>
              </a:rPr>
              <a:t>.fr</a:t>
            </a:r>
            <a:endParaRPr lang="fr-FR" sz="1600" dirty="0"/>
          </a:p>
          <a:p>
            <a:pPr>
              <a:spcBef>
                <a:spcPts val="484"/>
              </a:spcBef>
            </a:pPr>
            <a:r>
              <a:rPr lang="fr-FR" sz="1400" b="1" i="1" dirty="0">
                <a:solidFill>
                  <a:srgbClr val="292A82"/>
                </a:solidFill>
              </a:rPr>
              <a:t>L’orientation en ligne : </a:t>
            </a:r>
            <a:r>
              <a:rPr lang="fr-FR" sz="1400" dirty="0">
                <a:hlinkClick r:id="rId6"/>
              </a:rPr>
              <a:t>http://</a:t>
            </a:r>
            <a:r>
              <a:rPr lang="fr-FR" sz="1400" dirty="0" smtClean="0">
                <a:hlinkClick r:id="rId6"/>
              </a:rPr>
              <a:t>www.monorientationenligne.fr/qr/index.php</a:t>
            </a:r>
            <a:endParaRPr lang="fr-FR" sz="1400" dirty="0" smtClean="0"/>
          </a:p>
          <a:p>
            <a:pPr marL="171450" indent="-171450">
              <a:spcBef>
                <a:spcPts val="2500"/>
              </a:spcBef>
              <a:buFont typeface="Arial" panose="020B0604020202020204" pitchFamily="34" charset="0"/>
              <a:buChar char="•"/>
            </a:pPr>
            <a:r>
              <a:rPr lang="fr-FR" sz="1400" b="1" dirty="0" smtClean="0">
                <a:solidFill>
                  <a:srgbClr val="FF0000"/>
                </a:solidFill>
              </a:rPr>
              <a:t>Les 2 et 3 Février 2018 : </a:t>
            </a:r>
            <a:r>
              <a:rPr lang="fr-FR" sz="1400" b="1" dirty="0" smtClean="0">
                <a:solidFill>
                  <a:srgbClr val="292A82"/>
                </a:solidFill>
              </a:rPr>
              <a:t>Salon de l’Apprentissage et de l’Alternance</a:t>
            </a:r>
            <a:r>
              <a:rPr lang="fr-FR" sz="1200" dirty="0" smtClean="0">
                <a:solidFill>
                  <a:srgbClr val="292A82"/>
                </a:solidFill>
              </a:rPr>
              <a:t> (Parc </a:t>
            </a:r>
            <a:r>
              <a:rPr lang="fr-FR" sz="1200" dirty="0">
                <a:solidFill>
                  <a:srgbClr val="292A82"/>
                </a:solidFill>
              </a:rPr>
              <a:t>des expositions, Porte de Versailles, </a:t>
            </a:r>
            <a:r>
              <a:rPr lang="fr-FR" sz="1200" dirty="0" smtClean="0">
                <a:solidFill>
                  <a:srgbClr val="292A82"/>
                </a:solidFill>
              </a:rPr>
              <a:t> Paris</a:t>
            </a:r>
            <a:r>
              <a:rPr lang="fr-FR" sz="1200" b="1" dirty="0" smtClean="0">
                <a:solidFill>
                  <a:srgbClr val="292A82"/>
                </a:solidFill>
              </a:rPr>
              <a:t> )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fr-FR" sz="1400" b="1" dirty="0">
                <a:solidFill>
                  <a:srgbClr val="FF0000"/>
                </a:solidFill>
              </a:rPr>
              <a:t>http://www.ac-versailles.fr/public/jcms/cio_20648/le-cio/ </a:t>
            </a:r>
            <a:r>
              <a:rPr lang="fr-FR" sz="1200" dirty="0">
                <a:solidFill>
                  <a:srgbClr val="292A82"/>
                </a:solidFill>
              </a:rPr>
              <a:t>:  </a:t>
            </a:r>
            <a:r>
              <a:rPr lang="fr-FR" sz="1400" b="1" dirty="0" smtClean="0">
                <a:solidFill>
                  <a:srgbClr val="292A82"/>
                </a:solidFill>
              </a:rPr>
              <a:t>Centre d’Information et d’Orientation </a:t>
            </a:r>
            <a:r>
              <a:rPr lang="fr-FR" sz="1200" dirty="0" smtClean="0">
                <a:solidFill>
                  <a:srgbClr val="292A82"/>
                </a:solidFill>
              </a:rPr>
              <a:t>d’Asnières, de Clichy, de Gennevilliers et de Villeneuve-la-Garenne (60 rue Georges Corète, Gennevilliers)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fr-FR" sz="1400" b="1" dirty="0" smtClean="0">
                <a:solidFill>
                  <a:srgbClr val="FF0000"/>
                </a:solidFill>
              </a:rPr>
              <a:t>http://www.ac-versailles.fr/cid111600/journees-portes-ouvertes.html</a:t>
            </a:r>
            <a:endParaRPr lang="fr-FR" sz="1400" b="1" dirty="0">
              <a:solidFill>
                <a:srgbClr val="FF0000"/>
              </a:solidFill>
            </a:endParaRPr>
          </a:p>
        </p:txBody>
      </p:sp>
      <p:grpSp>
        <p:nvGrpSpPr>
          <p:cNvPr id="88" name="Groupe 87"/>
          <p:cNvGrpSpPr>
            <a:grpSpLocks noChangeAspect="1"/>
          </p:cNvGrpSpPr>
          <p:nvPr/>
        </p:nvGrpSpPr>
        <p:grpSpPr>
          <a:xfrm>
            <a:off x="10726058" y="4424962"/>
            <a:ext cx="1095210" cy="873686"/>
            <a:chOff x="1520580" y="2074369"/>
            <a:chExt cx="1158904" cy="1011222"/>
          </a:xfrm>
        </p:grpSpPr>
        <p:sp>
          <p:nvSpPr>
            <p:cNvPr id="89" name="Rectangle à coins arrondis 88"/>
            <p:cNvSpPr/>
            <p:nvPr/>
          </p:nvSpPr>
          <p:spPr>
            <a:xfrm>
              <a:off x="1596571" y="2152452"/>
              <a:ext cx="971468" cy="933139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0"/>
            </a:p>
          </p:txBody>
        </p:sp>
        <p:sp>
          <p:nvSpPr>
            <p:cNvPr id="90" name="Organigramme : Délai 89"/>
            <p:cNvSpPr/>
            <p:nvPr/>
          </p:nvSpPr>
          <p:spPr>
            <a:xfrm rot="16200000">
              <a:off x="1961414" y="1709525"/>
              <a:ext cx="241780" cy="971468"/>
            </a:xfrm>
            <a:prstGeom prst="flowChartDelay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fr-FR" sz="1000" b="1" dirty="0" smtClean="0"/>
                <a:t>Février</a:t>
              </a:r>
              <a:endParaRPr lang="fr-FR" sz="500" b="1" dirty="0"/>
            </a:p>
          </p:txBody>
        </p:sp>
        <p:sp>
          <p:nvSpPr>
            <p:cNvPr id="91" name="ZoneTexte 90"/>
            <p:cNvSpPr txBox="1">
              <a:spLocks noChangeAspect="1"/>
            </p:cNvSpPr>
            <p:nvPr/>
          </p:nvSpPr>
          <p:spPr>
            <a:xfrm>
              <a:off x="1520580" y="2277723"/>
              <a:ext cx="1158904" cy="712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/>
                <a:t>9 /10</a:t>
              </a:r>
              <a:endParaRPr lang="fr-FR" sz="2400" dirty="0"/>
            </a:p>
            <a:p>
              <a:pPr algn="ctr"/>
              <a:endParaRPr lang="fr-FR" sz="1000" b="1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544128" y="5541338"/>
            <a:ext cx="973343" cy="276999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</a:rPr>
              <a:t>Mais aussi …</a:t>
            </a:r>
            <a:endParaRPr lang="fr-FR" sz="12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93" name="Rectangle : coins arrondis 3"/>
          <p:cNvSpPr/>
          <p:nvPr/>
        </p:nvSpPr>
        <p:spPr>
          <a:xfrm>
            <a:off x="4978401" y="9869714"/>
            <a:ext cx="3918857" cy="5225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7513" tIns="73756" rIns="147513" bIns="73756" rtlCol="0" anchor="ctr"/>
          <a:lstStyle/>
          <a:p>
            <a:pPr algn="ctr"/>
            <a:r>
              <a:rPr lang="fr-FR" sz="1400" b="1" i="1" dirty="0" smtClean="0">
                <a:solidFill>
                  <a:srgbClr val="292A82"/>
                </a:solidFill>
              </a:rPr>
              <a:t>De nombreuses autres possibilités existent, environ 80 bac pro</a:t>
            </a:r>
            <a:endParaRPr lang="fr-FR" sz="1400" b="1" i="1" dirty="0">
              <a:solidFill>
                <a:srgbClr val="292A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2734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1181</TotalTime>
  <Words>489</Words>
  <Application>Microsoft Office PowerPoint</Application>
  <PresentationFormat>Personnalisé</PresentationFormat>
  <Paragraphs>97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Dany</dc:creator>
  <cp:lastModifiedBy>amelie.guine</cp:lastModifiedBy>
  <cp:revision>118</cp:revision>
  <cp:lastPrinted>2016-12-07T16:07:15Z</cp:lastPrinted>
  <dcterms:created xsi:type="dcterms:W3CDTF">2016-05-11T13:11:58Z</dcterms:created>
  <dcterms:modified xsi:type="dcterms:W3CDTF">2018-01-25T11:18:31Z</dcterms:modified>
</cp:coreProperties>
</file>